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73" r:id="rId2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96" r:id="rId4"/>
    <p:sldId id="257" r:id="rId5"/>
    <p:sldId id="258" r:id="rId6"/>
    <p:sldId id="269" r:id="rId7"/>
    <p:sldId id="287" r:id="rId8"/>
    <p:sldId id="259" r:id="rId9"/>
    <p:sldId id="262" r:id="rId10"/>
    <p:sldId id="317" r:id="rId11"/>
    <p:sldId id="313" r:id="rId12"/>
    <p:sldId id="323" r:id="rId13"/>
    <p:sldId id="263" r:id="rId14"/>
    <p:sldId id="312" r:id="rId15"/>
    <p:sldId id="297" r:id="rId16"/>
    <p:sldId id="319" r:id="rId17"/>
    <p:sldId id="320" r:id="rId18"/>
    <p:sldId id="325" r:id="rId19"/>
    <p:sldId id="324" r:id="rId20"/>
    <p:sldId id="299" r:id="rId21"/>
    <p:sldId id="300" r:id="rId22"/>
  </p:sldIdLst>
  <p:sldSz cx="12192000" cy="6858000"/>
  <p:notesSz cx="6797675" cy="9928225"/>
  <p:embeddedFontLst>
    <p:embeddedFont>
      <p:font typeface="AkkoW01-Regular" panose="020B0503060303060303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rimson Text" panose="02000503000000000000" pitchFamily="2" charset="77"/>
      <p:regular r:id="rId36"/>
      <p:bold r:id="rId37"/>
      <p:italic r:id="rId38"/>
      <p:boldItalic r:id="rId39"/>
    </p:embeddedFont>
    <p:embeddedFont>
      <p:font typeface="Raleway" pitchFamily="2" charset="77"/>
      <p:regular r:id="rId40"/>
      <p:bold r:id="rId41"/>
      <p:italic r:id="rId42"/>
      <p:boldItalic r:id="rId43"/>
    </p:embeddedFont>
    <p:embeddedFont>
      <p:font typeface="Tw Cen MT" panose="020B0602020104020603" pitchFamily="34" charset="77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382873"/>
    <a:srgbClr val="25136D"/>
    <a:srgbClr val="006994"/>
    <a:srgbClr val="006B3F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CEDB8-ED10-4F57-A4E6-D790B5D2A800}" v="2" dt="2022-11-09T07:40:21.972"/>
    <p1510:client id="{63E05A1F-5160-4A28-954C-31D731FFBF27}" v="1" dt="2022-11-09T07:44:00.530"/>
    <p1510:client id="{A6C66174-7DD8-4586-8DCE-A01370576388}" v="10" dt="2022-11-09T09:22:35.617"/>
    <p1510:client id="{DE6BB2D0-D4F6-F34D-ABEA-DBEBA391FEA4}" v="7" dt="2022-10-12T09:22:18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96BD-3462-4D75-9453-B7D4980A95BE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DCE-090D-4639-9855-3F0D1FAE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616A3F-A300-41B5-B3CB-DA568940D511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6612D9-2455-4B10-88F2-93270A67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0C2A6-33E7-4D78-8CED-DE0A5E3F5E0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Raleway"/>
              </a:rPr>
              <a:t>Focusing on food inflation on a year-on-year basis (43.7%) for October 2022, 8 subclasses recorded higher rates. This was distantly led by Water (64.3%) followed by Milk, Other Dairy Products and Eggs (58.9%) and Sugar, Confectionery and desserts (54.6%). Also in the case of month-on-month food inflation (3.2%) 9 subclasses record rates higher than the national average. Milk and Other Dairy Products and Eggs recorded the highest, 7.8%.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Raleway" panose="020B05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Raleway" panose="020B0503030101060003" pitchFamily="34" charset="0"/>
              </a:rPr>
              <a:t>On a month-on-month basis cocoa drinks recorded a deflation of 1.5%</a:t>
            </a:r>
          </a:p>
          <a:p>
            <a:endParaRPr lang="en-GB">
              <a:latin typeface="Raleway" panose="020B05030301010600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4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+mn-lt"/>
              </a:rPr>
              <a:t>Central Region (57.9%) recorded the highest food inflation while Greater Accra recorded the highest non-food inflation (53.2%)</a:t>
            </a:r>
            <a:endParaRPr lang="en-GB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+mn-lt"/>
            </a:endParaRPr>
          </a:p>
          <a:p>
            <a:pPr>
              <a:defRPr/>
            </a:pPr>
            <a:r>
              <a:rPr lang="en-GB">
                <a:latin typeface="+mn-lt"/>
              </a:rPr>
              <a:t>The difference between the regions with the highest {Eastern Region</a:t>
            </a:r>
            <a:r>
              <a:rPr lang="en-GB"/>
              <a:t> </a:t>
            </a:r>
            <a:r>
              <a:rPr lang="en-GB">
                <a:latin typeface="+mn-lt"/>
              </a:rPr>
              <a:t> 51.1%)} and the lowest {Volta Region(25.8)} rates of inflation for October 2022 is almost twice</a:t>
            </a:r>
            <a:endParaRPr lang="en-GB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Eastern</a:t>
            </a:r>
            <a:r>
              <a:rPr lang="en-GB">
                <a:latin typeface="+mn-lt"/>
              </a:rPr>
              <a:t> Region had the overall highest inflation of </a:t>
            </a:r>
            <a:r>
              <a:rPr lang="en-GB"/>
              <a:t>51.1</a:t>
            </a:r>
            <a:r>
              <a:rPr lang="en-GB">
                <a:latin typeface="+mn-lt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+mn-lt"/>
              </a:rPr>
              <a:t>Greater Accra Region (34.7%) contributed more than one-third of the October 2022, rate of inflation, followed by Ashanti 17.9%. The North East Region contributed the least with 0.6%.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0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Housing, water electricity, gas and other fuels </a:t>
            </a:r>
            <a:r>
              <a:rPr lang="en-GB"/>
              <a:t> (76.2%) recorded the highest rate of inflation in the Eastern Region, for food inflation in the Central Region, Fish and Other Seafood had the highest rate of inflation of 74.5%.</a:t>
            </a:r>
          </a:p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72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/>
              <a:t>Y-o-Y inflation varied upwardly by 3.2 percentage points between </a:t>
            </a:r>
            <a:r>
              <a:rPr lang="en-US"/>
              <a:t>September</a:t>
            </a:r>
            <a:r>
              <a:rPr lang="en-GH"/>
              <a:t> (37.2%) and </a:t>
            </a:r>
            <a:r>
              <a:rPr lang="en-US"/>
              <a:t>October</a:t>
            </a:r>
            <a:r>
              <a:rPr lang="en-GH"/>
              <a:t> (40.4%) 2022.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35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19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/>
              </a:rPr>
              <a:t>52.7% non-food and 47.2% food.</a:t>
            </a:r>
            <a:br>
              <a:rPr lang="en-GB">
                <a:cs typeface="+mn-lt"/>
              </a:rPr>
            </a:br>
            <a:r>
              <a:rPr lang="en-GB">
                <a:cs typeface="Calibri"/>
              </a:rPr>
              <a:t>54.4% imported and 46.5% locally produced</a:t>
            </a:r>
            <a:endParaRPr lang="en-GB"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6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59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09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5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Year-on-Year inflation for October 2022 (40.4%) is 3.2 percentage points higher than the rate recorded in September 2022 (37.2%)</a:t>
            </a: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Month-on-month inflation for October 2022 (2.7%) is 0.7 percentage points higher than the rate recorded in September 2022 (2.0%)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6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 year-on-year basis, the difference between Food inflation (43.7%) and Non-food (37.8%) was 5.9 percentage points.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On month-on-month basis, food inflation (3.2%)  records a lower rate than non-food (2.3%), leading to 0.9 percentage point difference.</a:t>
            </a:r>
          </a:p>
          <a:p>
            <a:endParaRPr lang="en-GB"/>
          </a:p>
          <a:p>
            <a:r>
              <a:rPr lang="en-GB"/>
              <a:t>The percentage point difference between inflation for imported items (43.7%) and locally domestic items (39.1%) was 4.6</a:t>
            </a:r>
          </a:p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8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Five divisions record inflation rates higher than the national average (40.4%).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Wide disparity is observed across the 13 divisions with Y-o-Y 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Housing, water electricity, gas and other fuels </a:t>
            </a:r>
            <a:r>
              <a:rPr lang="en-GB"/>
              <a:t>leading by 69.6%, followed by Furnishings, household equipment and routine household maintenance (55.7%), Transport 46.3%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/>
              <a:t>and Personal care, social protection and miscellaneous goods and services (45.5% and Food and Non-Alcoholic Beverages (43.7%). The division with the highest Y-o-Y inflation (</a:t>
            </a: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Housing, water electricity, gas and other fuels) </a:t>
            </a:r>
            <a:r>
              <a:rPr lang="en-GB"/>
              <a:t>is more than seven times as high as the lowest (Education Service (9.5%)).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On a month-on-month basis, Alcoholic beverages, tobacco and narcotics records the highest inflation (3.8%) and the Insurance and Financial Services record the lowest, 0.1%Services.</a:t>
            </a:r>
          </a:p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7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+mn-lt"/>
              </a:rPr>
              <a:t>The share of Food and Non-Alcoholic Beverages is the highest 47.0%, followed distantly by Housing, Water, Electricity and Gas (17.8%), Transport 11.7% and the division with the least share is Insurance and Financial Services, 0.1%.</a:t>
            </a:r>
            <a:br>
              <a:rPr lang="en-GB">
                <a:cs typeface="Calibri"/>
              </a:rPr>
            </a:br>
            <a:br>
              <a:rPr lang="en-GB">
                <a:cs typeface="Calibri"/>
              </a:rPr>
            </a:br>
            <a:r>
              <a:rPr lang="en-GB">
                <a:cs typeface="Calibri"/>
              </a:rPr>
              <a:t>The top three divisions </a:t>
            </a:r>
            <a:r>
              <a:rPr lang="en-GB"/>
              <a:t>{Food and Non-Alcoholic Beverages (47.0%); Housing, Water, Electricity, Gas and Other Fuels (17.8%); and Transport (11.7)}</a:t>
            </a:r>
            <a:r>
              <a:rPr lang="en-GB">
                <a:cs typeface="Calibri"/>
              </a:rPr>
              <a:t> contributed more than three quarters to the rate of inflation in October 2022.</a:t>
            </a:r>
            <a:endParaRPr lang="en-GB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36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F9DA-C245-EE47-AF97-0EAF9714E264}" type="datetime1">
              <a:rPr lang="en-US" smtClean="0"/>
              <a:t>11/9/22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B595B76-562B-44E5-9969-79BEE9074E6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6EC28B-FDEF-4D2B-B836-F45B6134AE41}"/>
              </a:ext>
            </a:extLst>
          </p:cNvPr>
          <p:cNvSpPr txBox="1"/>
          <p:nvPr userDrawn="1"/>
        </p:nvSpPr>
        <p:spPr>
          <a:xfrm>
            <a:off x="61913" y="820519"/>
            <a:ext cx="12068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4" y="250981"/>
            <a:ext cx="3439662" cy="2858852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23" y="320880"/>
            <a:ext cx="2894303" cy="28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77693-E8DC-4F71-9B53-693EE24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FDF14-35DE-4AB8-ADEA-48752CD8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E0CB26-E796-4FB4-9934-995ADC1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64F2E-3DE3-4EC7-97C9-2CE840E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39161B-D7C7-4503-9E50-573C848F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839D-2206-4DB9-8C62-BA102A65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28228-AA6B-4180-80CD-5DD58603A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254E08-43A5-47C4-81A9-B31965B6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E49524-EB64-4470-AECC-090735D3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885207-60E6-4662-AC31-9FB3C35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0DF29A-2B98-48E5-9B80-1AA4FB13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4D995-F629-40E1-9BFA-BE6FC447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391238-ECC1-47F0-A386-5B3034FC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2C6D1C-DAA8-4C20-B7D3-2DCBA7D45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4AC124-A542-4C28-8C2A-F86BC479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AB7C6B-FBE7-47ED-855B-51372C5DF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8AF54B-A2D1-4EF2-82DD-50DF557A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63B45D-CE24-491D-A8C3-25037AA7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BADE8F-3669-423E-BF65-6F85B806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91912-C215-4752-8103-057E271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F6D7F4-B9D8-4536-BFCD-4E6490E2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48D00D-EB3D-471A-9043-0271CAC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D026EF-0740-433B-A0C0-73265A7B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7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817220-86C2-4A41-B42E-DEEDE44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044D9C-826B-4898-A07C-4291F588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2949E6-996C-42FE-AFFA-F97E5757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7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D673B-EA8F-4D30-A775-7D1061C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C8935-A843-45F4-9EE5-78C34E0E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FD77A-31BD-46A6-90D8-C615B14E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DBCEBB-EC7D-462E-939B-748A0DDE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B0B17F-D1C9-40D4-9910-6C29FB9C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2050A7-9E83-4255-9A3E-04F452DF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91828-7D2B-4254-B706-B7C5DC5F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05B510-19D4-4A55-BE30-9DC82B062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E8A9FC-E459-4ACC-8670-CB43BE6E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A9A0F6-5F99-49CA-8DEC-84BF3AB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37CD8C-B829-49C4-8CEA-086A364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CF9C3A-F065-4816-92A8-7FE5283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C9E27-9954-4557-A9FA-4AF62E2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B12E94-E452-40B3-AFA9-52CF10CF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47990E-0B39-463F-81C9-CC7DAD8F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F2EBA-525F-47EE-A48D-A8CA7395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EB77B8-E5CB-4905-B7B2-83BD64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8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69A613-2383-4705-94FC-583F00A6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AFBCD3-FB14-4889-9F8E-C150F86D3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D4B336-2183-4675-967B-C2EF9A01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5691B2-EA43-481B-AD13-155A2DA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533EEB-5B7A-47A9-85FF-54CFF8F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9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3E5F-646B-634E-ADD7-4477FD0CBE69}" type="datetime1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EF5A-831C-E149-AD74-3E1CD52B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67-56E0-A143-98A6-93060D65392C}" type="datetime1">
              <a:rPr lang="en-US" smtClean="0"/>
              <a:t>11/9/22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54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D131-1288-7047-AD22-2B3CDA1DF8B9}" type="datetime1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FBC5-ED23-2943-9810-ABC0351C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8A-8FEE-BB47-99E7-EBFF14120D90}" type="datetime1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870D-59FD-3147-A418-DBCE21DE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44AE-3B8E-3140-B7A6-74DC13F62BBE}" type="datetime1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36B9-7789-7647-86AC-A216ADAC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02F6-27EA-754B-8778-6B0DA8D0CD23}" type="datetime1">
              <a:rPr lang="en-US" smtClean="0"/>
              <a:t>11/9/22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D12-9136-3A4F-B4C4-11C5060C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5F98-F2F6-9A48-A7EC-D07767B42560}" type="datetime1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F139-11E4-6447-9958-7CDD114E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C161-3B2B-1A48-925E-09118FEE6C4C}" type="datetime1">
              <a:rPr lang="en-US" smtClean="0"/>
              <a:t>11/9/22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AA1F-C6BF-D842-B347-B73BE97E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847A-3B54-0640-A7D0-3EB06B87A7A2}" type="datetime1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444F-79E3-8D42-97EE-4E7C485D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0240-4472-8547-AE0D-AA3893129F2E}" type="datetime1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69B-C63C-EF44-BCAE-6D85929A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4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259C-50FD-B741-9E7B-1068D99E04E8}" type="datetime1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ABD-7FF0-C844-90D7-AC60085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1BA-B411-2A42-9F2C-8AF10CCCE2AC}" type="datetime1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F82F-32CE-8C46-BD09-02EC3A4A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76D-6605-0A4B-82B8-8EA0AB2CAED6}" type="datetime1">
              <a:rPr lang="en-US" smtClean="0"/>
              <a:t>11/9/22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6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6BBD-3841-EA48-8021-5EC248166142}" type="datetime1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47D4-F1CC-4F4A-A2DC-4FDA7B11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4E8-818F-A54F-A53E-15CEF76E0FB6}" type="datetime1">
              <a:rPr lang="en-US" smtClean="0"/>
              <a:t>11/9/22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BD34-92B7-6344-9178-D0B4C01A1BEC}" type="datetime1">
              <a:rPr lang="en-US" smtClean="0"/>
              <a:t>11/9/22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3BF-2409-EB4F-BA15-2EDD6B6B4EF2}" type="datetime1">
              <a:rPr lang="en-US" smtClean="0"/>
              <a:t>11/9/22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5FD7-E925-6A49-86CE-127ED8481D14}" type="datetime1">
              <a:rPr lang="en-US" smtClean="0"/>
              <a:t>11/9/22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19216-9275-412C-84DB-B46288DFB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665CDB-B218-4EBE-9E19-0CF8F2D5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80640-1E62-483E-BF9E-FDB5B87B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1D783-36EF-4831-BA37-2E3E69DE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97C716-8F71-4F25-94F2-6EC830D7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B93F0-A4C6-42CC-82F0-5C3A33F3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F6F7D-BBBB-4877-84F5-1A032D6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925F2-8F95-4E9D-A068-A95821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C99CA4-33EF-48C3-A996-8ED31D22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2A3D3-6D1A-41EB-A902-6EBBCC9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145E-2380-1E4A-BD03-61ADE7EF81FF}" type="datetime1">
              <a:rPr lang="en-US" smtClean="0"/>
              <a:t>11/9/22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9AF603-83A2-45F0-93F2-49DF7DB48662}"/>
              </a:ext>
            </a:extLst>
          </p:cNvPr>
          <p:cNvSpPr/>
          <p:nvPr userDrawn="1"/>
        </p:nvSpPr>
        <p:spPr>
          <a:xfrm>
            <a:off x="1" y="6038850"/>
            <a:ext cx="12192000" cy="81915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136030"/>
            <a:ext cx="632538" cy="62479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4A79C9C-D3EF-42AB-8D00-F073271B9861}"/>
              </a:ext>
            </a:extLst>
          </p:cNvPr>
          <p:cNvSpPr txBox="1"/>
          <p:nvPr userDrawn="1"/>
        </p:nvSpPr>
        <p:spPr>
          <a:xfrm>
            <a:off x="769143" y="6125259"/>
            <a:ext cx="22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5953A1-F349-4E8C-87F7-96E96C7F8423}"/>
              </a:ext>
            </a:extLst>
          </p:cNvPr>
          <p:cNvSpPr txBox="1"/>
          <p:nvPr userDrawn="1"/>
        </p:nvSpPr>
        <p:spPr>
          <a:xfrm>
            <a:off x="9869714" y="6125258"/>
            <a:ext cx="214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>
                <a:solidFill>
                  <a:schemeClr val="bg1"/>
                </a:solidFill>
                <a:latin typeface="Raleway" panose="020B0503030101060003" pitchFamily="34" charset="0"/>
              </a:rPr>
              <a:t>October  2022 </a:t>
            </a:r>
          </a:p>
        </p:txBody>
      </p:sp>
    </p:spTree>
    <p:extLst>
      <p:ext uri="{BB962C8B-B14F-4D97-AF65-F5344CB8AC3E}">
        <p14:creationId xmlns:p14="http://schemas.microsoft.com/office/powerpoint/2010/main" val="1880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41978D-D789-4901-8486-AD3E2B06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F4DBD1-E55D-4934-97AA-A2FA899D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C438C-F59D-4071-906F-67152C39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47B6-6AA3-4117-AD94-E637FBA6D54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D2F55-21E8-42A5-B321-203E7ED5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B213D-3EA0-492B-8810-A633C0772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54F43A7-C3A4-9743-9CC8-B643DDC21648}" type="datetime1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74854E-B40E-4440-9C55-6B5CF491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ghana.gov.gh/gssmain/fileUpload/Price%20Indices/CPI_Technical_Guide_v5_Published_14102020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-/media/Files/Data/CPI/cpi-manual-concepts-and-methods.ash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839940" y="1764151"/>
            <a:ext cx="4737497" cy="671612"/>
          </a:xfrm>
        </p:spPr>
        <p:txBody>
          <a:bodyPr/>
          <a:lstStyle/>
          <a:p>
            <a:pPr lvl="0"/>
            <a:r>
              <a:rPr lang="en-US" sz="3600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RELEASE</a:t>
            </a:r>
            <a:endParaRPr lang="en-US" altLang="en-US" sz="360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957261" y="2764478"/>
            <a:ext cx="6245679" cy="1556148"/>
          </a:xfrm>
        </p:spPr>
        <p:txBody>
          <a:bodyPr/>
          <a:lstStyle/>
          <a:p>
            <a:r>
              <a:rPr lang="en-US" sz="3200" b="1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GHANA, October </a:t>
            </a:r>
            <a:r>
              <a:rPr lang="en-US" sz="3600" b="1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2022</a:t>
            </a:r>
          </a:p>
          <a:p>
            <a:r>
              <a:rPr lang="en-US" sz="3200" b="1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 </a:t>
            </a:r>
            <a:endParaRPr lang="en-US" altLang="en-US" sz="3200" b="1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915AD-BA24-459F-B711-30C9DA712D3B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FE7DF-C82B-4FB9-9E3A-3287040CFDCE}"/>
              </a:ext>
            </a:extLst>
          </p:cNvPr>
          <p:cNvSpPr txBox="1"/>
          <p:nvPr/>
        </p:nvSpPr>
        <p:spPr>
          <a:xfrm>
            <a:off x="4775201" y="5574723"/>
            <a:ext cx="262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9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th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</a:t>
            </a:r>
            <a:r>
              <a:rPr lang="en-US" b="1" noProof="0">
                <a:solidFill>
                  <a:prstClr val="black"/>
                </a:solidFill>
                <a:latin typeface="Raleway" panose="020B0503030101060003" pitchFamily="34" charset="0"/>
              </a:rPr>
              <a:t>November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Raleway" panose="020B0503030101060003" pitchFamily="34" charset="0"/>
              </a:rPr>
              <a:t>2022</a:t>
            </a:r>
            <a:endParaRPr kumimoji="0" lang="en-C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EC262B6-E7A0-1C54-2A4E-EC55434C1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62" y="2099957"/>
            <a:ext cx="139610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-12956" y="32599"/>
            <a:ext cx="1220495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YoY and MoM Food I</a:t>
            </a:r>
            <a:r>
              <a:rPr lang="en-GB" altLang="en-US" sz="28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nflation by Subclass</a:t>
            </a:r>
            <a:endParaRPr lang="en-US" altLang="en-US" sz="28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B725731-1E48-4676-9D62-EF1B2B4CB0A3}"/>
              </a:ext>
            </a:extLst>
          </p:cNvPr>
          <p:cNvSpPr txBox="1">
            <a:spLocks/>
          </p:cNvSpPr>
          <p:nvPr/>
        </p:nvSpPr>
        <p:spPr>
          <a:xfrm>
            <a:off x="5781852" y="6372225"/>
            <a:ext cx="628296" cy="384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9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602D1-EA81-90C5-38D4-41B5CFBB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19492"/>
            <a:ext cx="5940247" cy="5898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E8E962-6548-ACA1-FEA9-ECADE2F18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6" y="244893"/>
            <a:ext cx="5585016" cy="58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October 2022 Regional Rates of inflation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C55F586-95A2-4D58-9363-D98F8237D249}"/>
              </a:ext>
            </a:extLst>
          </p:cNvPr>
          <p:cNvSpPr txBox="1">
            <a:spLocks noChangeAspect="1"/>
          </p:cNvSpPr>
          <p:nvPr/>
        </p:nvSpPr>
        <p:spPr>
          <a:xfrm>
            <a:off x="5108756" y="675586"/>
            <a:ext cx="6047054" cy="5335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10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9B99811-B9E1-CCA8-1571-4BEB94AD2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44" y="482803"/>
            <a:ext cx="4733892" cy="5527964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8A76999-3A8E-E759-3210-05C02DC81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18" y="482803"/>
            <a:ext cx="4733892" cy="5527964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D64BBD3-ECF8-E674-1BA3-E0EAC9557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" y="539192"/>
            <a:ext cx="4733892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Regional Shares of Inflation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11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C1A5C57-0088-2EEB-FC19-3421CB5B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31" y="513284"/>
            <a:ext cx="9484140" cy="58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-138363" y="166343"/>
            <a:ext cx="1246872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inflation in Eastern and Central Regions for October 2022 </a:t>
            </a:r>
            <a:endParaRPr lang="en-US" altLang="en-US" sz="32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E1E70A8-8CFE-4505-BDB8-12554D2A9C79}"/>
              </a:ext>
            </a:extLst>
          </p:cNvPr>
          <p:cNvSpPr txBox="1">
            <a:spLocks/>
          </p:cNvSpPr>
          <p:nvPr/>
        </p:nvSpPr>
        <p:spPr>
          <a:xfrm>
            <a:off x="5716826" y="6326532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 algn="l"/>
              <a:t>12</a:t>
            </a:fld>
            <a:endParaRPr lang="en-GB" sz="1600">
              <a:solidFill>
                <a:schemeClr val="bg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C0D1F5-00E0-4650-9BDF-3D28454C5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58986"/>
              </p:ext>
            </p:extLst>
          </p:nvPr>
        </p:nvGraphicFramePr>
        <p:xfrm>
          <a:off x="307311" y="839993"/>
          <a:ext cx="11586752" cy="509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649200" imgH="6616700" progId="Excel.Sheet.12">
                  <p:embed/>
                </p:oleObj>
              </mc:Choice>
              <mc:Fallback>
                <p:oleObj name="Worksheet" r:id="rId3" imgW="12649200" imgH="6616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311" y="839993"/>
                        <a:ext cx="11586752" cy="509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63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CBF207F-4D40-4B35-8207-26F202BD6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1BFB8-E35A-4785-9ECD-7B73EEEDFE7A}"/>
              </a:ext>
            </a:extLst>
          </p:cNvPr>
          <p:cNvSpPr txBox="1"/>
          <p:nvPr/>
        </p:nvSpPr>
        <p:spPr>
          <a:xfrm>
            <a:off x="2102135" y="-84149"/>
            <a:ext cx="817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w Cen MT" panose="020B0602020104020603" pitchFamily="34" charset="0"/>
              </a:rPr>
              <a:t>Highlights</a:t>
            </a:r>
            <a:endParaRPr lang="en-GH" sz="24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8A80C-D951-463F-B3BC-E31F278E772D}"/>
              </a:ext>
            </a:extLst>
          </p:cNvPr>
          <p:cNvSpPr txBox="1"/>
          <p:nvPr/>
        </p:nvSpPr>
        <p:spPr>
          <a:xfrm>
            <a:off x="5215812" y="2671265"/>
            <a:ext cx="20154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w Cen MT" panose="020B0602020104020603" pitchFamily="34" charset="0"/>
              </a:rPr>
              <a:t>40.4%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w Cen MT" panose="020B0602020104020603" pitchFamily="34" charset="0"/>
              </a:rPr>
              <a:t>Year-on-year inflation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w Cen MT" panose="020B0602020104020603" pitchFamily="34" charset="0"/>
              </a:rPr>
              <a:t>October 2022</a:t>
            </a:r>
            <a:endParaRPr lang="en-GH" sz="24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EA02C-1389-4A23-B9B2-3EF85F5D48B7}"/>
              </a:ext>
            </a:extLst>
          </p:cNvPr>
          <p:cNvSpPr txBox="1"/>
          <p:nvPr/>
        </p:nvSpPr>
        <p:spPr>
          <a:xfrm>
            <a:off x="5571619" y="5517099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37.2%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Year-on-year inflation Sept 2022</a:t>
            </a:r>
            <a:endParaRPr lang="en-GH" sz="12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D3430-D724-470E-94D9-B6F087EFBCE4}"/>
              </a:ext>
            </a:extLst>
          </p:cNvPr>
          <p:cNvSpPr txBox="1"/>
          <p:nvPr/>
        </p:nvSpPr>
        <p:spPr>
          <a:xfrm>
            <a:off x="4229876" y="825865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Tw Cen MT" panose="020B0602020104020603" pitchFamily="34" charset="0"/>
              </a:rPr>
              <a:t>51.1%</a:t>
            </a:r>
          </a:p>
          <a:p>
            <a:pPr algn="ctr"/>
            <a:r>
              <a:rPr lang="en-US" sz="1200" b="1">
                <a:solidFill>
                  <a:schemeClr val="bg2"/>
                </a:solidFill>
                <a:latin typeface="Tw Cen MT" panose="020B0602020104020603" pitchFamily="34" charset="0"/>
              </a:rPr>
              <a:t>Highest regional inflation rate</a:t>
            </a:r>
          </a:p>
          <a:p>
            <a:pPr algn="ctr"/>
            <a:r>
              <a:rPr lang="en-US" sz="1200" b="1">
                <a:solidFill>
                  <a:schemeClr val="bg2"/>
                </a:solidFill>
                <a:latin typeface="Tw Cen MT" panose="020B0602020104020603" pitchFamily="34" charset="0"/>
              </a:rPr>
              <a:t>(Eastern)</a:t>
            </a:r>
            <a:endParaRPr lang="en-GH" sz="1200" b="1">
              <a:solidFill>
                <a:schemeClr val="bg2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D7477-0126-4361-8365-FE83883F2AA8}"/>
              </a:ext>
            </a:extLst>
          </p:cNvPr>
          <p:cNvSpPr txBox="1"/>
          <p:nvPr/>
        </p:nvSpPr>
        <p:spPr>
          <a:xfrm>
            <a:off x="6662058" y="830636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Tw Cen MT" panose="020B0602020104020603" pitchFamily="34" charset="0"/>
              </a:rPr>
              <a:t>25.8%</a:t>
            </a:r>
          </a:p>
          <a:p>
            <a:pPr algn="ctr"/>
            <a:r>
              <a:rPr lang="en-US" sz="1200" b="1">
                <a:solidFill>
                  <a:schemeClr val="bg2"/>
                </a:solidFill>
                <a:latin typeface="Tw Cen MT" panose="020B0602020104020603" pitchFamily="34" charset="0"/>
              </a:rPr>
              <a:t>Lowest regional inflation rate</a:t>
            </a:r>
          </a:p>
          <a:p>
            <a:pPr algn="ctr"/>
            <a:r>
              <a:rPr lang="en-US" sz="1200" b="1">
                <a:solidFill>
                  <a:schemeClr val="bg2"/>
                </a:solidFill>
                <a:latin typeface="Tw Cen MT" panose="020B0602020104020603" pitchFamily="34" charset="0"/>
              </a:rPr>
              <a:t>(Volta)</a:t>
            </a:r>
            <a:endParaRPr lang="en-GH" sz="1200" b="1">
              <a:solidFill>
                <a:schemeClr val="bg2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A5348-BF2C-4FE7-890D-4E1E4F8979A6}"/>
              </a:ext>
            </a:extLst>
          </p:cNvPr>
          <p:cNvSpPr txBox="1"/>
          <p:nvPr/>
        </p:nvSpPr>
        <p:spPr>
          <a:xfrm>
            <a:off x="10304107" y="544497"/>
            <a:ext cx="123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37.8%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Food inflation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Sept 2022</a:t>
            </a:r>
            <a:endParaRPr lang="en-GH" sz="12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566C8-277F-43AD-9FCF-885FFD656EF5}"/>
              </a:ext>
            </a:extLst>
          </p:cNvPr>
          <p:cNvSpPr txBox="1"/>
          <p:nvPr/>
        </p:nvSpPr>
        <p:spPr>
          <a:xfrm>
            <a:off x="10304107" y="5698101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36.8%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Non-food inflation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Sept 2022</a:t>
            </a:r>
            <a:endParaRPr lang="en-GH" sz="12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998B9-5E1B-4673-B673-312661956B0B}"/>
              </a:ext>
            </a:extLst>
          </p:cNvPr>
          <p:cNvSpPr txBox="1"/>
          <p:nvPr/>
        </p:nvSpPr>
        <p:spPr>
          <a:xfrm>
            <a:off x="10304107" y="2597240"/>
            <a:ext cx="12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43.7%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2DB72-3A53-4B9D-B79A-CF2AF54E086F}"/>
              </a:ext>
            </a:extLst>
          </p:cNvPr>
          <p:cNvSpPr txBox="1"/>
          <p:nvPr/>
        </p:nvSpPr>
        <p:spPr>
          <a:xfrm>
            <a:off x="10304107" y="4025482"/>
            <a:ext cx="12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Tw Cen MT" panose="020B0602020104020603" pitchFamily="34" charset="0"/>
              </a:rPr>
              <a:t>37.8%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C85D8-31F3-455D-931E-DE3101C11320}"/>
              </a:ext>
            </a:extLst>
          </p:cNvPr>
          <p:cNvSpPr txBox="1"/>
          <p:nvPr/>
        </p:nvSpPr>
        <p:spPr>
          <a:xfrm>
            <a:off x="656252" y="2501988"/>
            <a:ext cx="12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39.1%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648BA9-2571-4FD7-B8ED-21DF56D64319}"/>
              </a:ext>
            </a:extLst>
          </p:cNvPr>
          <p:cNvSpPr txBox="1"/>
          <p:nvPr/>
        </p:nvSpPr>
        <p:spPr>
          <a:xfrm>
            <a:off x="569668" y="4017459"/>
            <a:ext cx="123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43.7%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8B9BFE-3F15-4B92-BF78-3F2D81FC21CE}"/>
              </a:ext>
            </a:extLst>
          </p:cNvPr>
          <p:cNvSpPr txBox="1"/>
          <p:nvPr/>
        </p:nvSpPr>
        <p:spPr>
          <a:xfrm>
            <a:off x="587827" y="486614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35.8%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Domestic inflation Sept 2022</a:t>
            </a:r>
            <a:endParaRPr lang="en-GH" sz="12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8A6E27-641A-474D-BC0F-339205BF6478}"/>
              </a:ext>
            </a:extLst>
          </p:cNvPr>
          <p:cNvSpPr txBox="1"/>
          <p:nvPr/>
        </p:nvSpPr>
        <p:spPr>
          <a:xfrm>
            <a:off x="569667" y="5702343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40.7%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Imported inflation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Sept 2022</a:t>
            </a:r>
            <a:endParaRPr lang="en-GH" sz="12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2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E2E43E9-764D-3420-26D7-FAC123249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1BFB8-E35A-4785-9ECD-7B73EEEDFE7A}"/>
              </a:ext>
            </a:extLst>
          </p:cNvPr>
          <p:cNvSpPr txBox="1"/>
          <p:nvPr/>
        </p:nvSpPr>
        <p:spPr>
          <a:xfrm>
            <a:off x="2102135" y="-84149"/>
            <a:ext cx="817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w Cen MT" panose="020B0602020104020603" pitchFamily="34" charset="0"/>
              </a:rPr>
              <a:t>Highlights (2/2)</a:t>
            </a:r>
            <a:endParaRPr lang="en-GH" sz="24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8A80C-D951-463F-B3BC-E31F278E772D}"/>
              </a:ext>
            </a:extLst>
          </p:cNvPr>
          <p:cNvSpPr txBox="1"/>
          <p:nvPr/>
        </p:nvSpPr>
        <p:spPr>
          <a:xfrm>
            <a:off x="2987354" y="2595294"/>
            <a:ext cx="22377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w Cen MT" panose="020B0602020104020603" pitchFamily="34" charset="0"/>
              </a:rPr>
              <a:t>2.7%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w Cen MT" panose="020B0602020104020603" pitchFamily="34" charset="0"/>
              </a:rPr>
              <a:t>Month-on-month inflation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w Cen MT" panose="020B0602020104020603" pitchFamily="34" charset="0"/>
              </a:rPr>
              <a:t>October 2022</a:t>
            </a:r>
            <a:endParaRPr lang="en-GH" sz="24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EA02C-1389-4A23-B9B2-3EF85F5D48B7}"/>
              </a:ext>
            </a:extLst>
          </p:cNvPr>
          <p:cNvSpPr txBox="1"/>
          <p:nvPr/>
        </p:nvSpPr>
        <p:spPr>
          <a:xfrm>
            <a:off x="3503813" y="5492386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2.0%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Month-on-month inflation Sept 2022</a:t>
            </a:r>
            <a:endParaRPr lang="en-GH" sz="12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A5348-BF2C-4FE7-890D-4E1E4F8979A6}"/>
              </a:ext>
            </a:extLst>
          </p:cNvPr>
          <p:cNvSpPr txBox="1"/>
          <p:nvPr/>
        </p:nvSpPr>
        <p:spPr>
          <a:xfrm>
            <a:off x="8239267" y="510723"/>
            <a:ext cx="123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2.2%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Food inflation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Sept 2022</a:t>
            </a:r>
            <a:endParaRPr lang="en-GH" sz="12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566C8-277F-43AD-9FCF-885FFD656EF5}"/>
              </a:ext>
            </a:extLst>
          </p:cNvPr>
          <p:cNvSpPr txBox="1"/>
          <p:nvPr/>
        </p:nvSpPr>
        <p:spPr>
          <a:xfrm>
            <a:off x="8239267" y="5732935"/>
            <a:ext cx="1231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w Cen MT" panose="020B0602020104020603" pitchFamily="34" charset="0"/>
              </a:rPr>
              <a:t>1.7%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Non-food inflation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Tw Cen MT" panose="020B0602020104020603" pitchFamily="34" charset="0"/>
              </a:rPr>
              <a:t>Sept 2022</a:t>
            </a:r>
            <a:endParaRPr lang="en-GH" sz="1200" b="1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998B9-5E1B-4673-B673-312661956B0B}"/>
              </a:ext>
            </a:extLst>
          </p:cNvPr>
          <p:cNvSpPr txBox="1"/>
          <p:nvPr/>
        </p:nvSpPr>
        <p:spPr>
          <a:xfrm>
            <a:off x="8239266" y="2547394"/>
            <a:ext cx="123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w Cen MT" panose="020B0602020104020603" pitchFamily="34" charset="0"/>
              </a:rPr>
              <a:t>3.2%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2DB72-3A53-4B9D-B79A-CF2AF54E086F}"/>
              </a:ext>
            </a:extLst>
          </p:cNvPr>
          <p:cNvSpPr txBox="1"/>
          <p:nvPr/>
        </p:nvSpPr>
        <p:spPr>
          <a:xfrm>
            <a:off x="8239266" y="4045456"/>
            <a:ext cx="123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  <a:latin typeface="Tw Cen MT" panose="020B0602020104020603" pitchFamily="34" charset="0"/>
              </a:rPr>
              <a:t>2.3</a:t>
            </a:r>
            <a:r>
              <a:rPr lang="en-US" sz="2800" b="1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135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Additional Policy Considerations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15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64C18FD9-C76D-0323-4BB0-E283B45E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549901"/>
            <a:ext cx="6692900" cy="3548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614AB5-FEB5-634F-FE03-EFABDB55E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" y="595580"/>
            <a:ext cx="5197777" cy="53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3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Additional Policy Considerations (1/2)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16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971327-2CCF-E58E-D9FB-4A01531F5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410108"/>
            <a:ext cx="10845800" cy="55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B51F91-1B18-4F31-A6D5-CD29785F04F1}"/>
              </a:ext>
            </a:extLst>
          </p:cNvPr>
          <p:cNvSpPr txBox="1">
            <a:spLocks/>
          </p:cNvSpPr>
          <p:nvPr/>
        </p:nvSpPr>
        <p:spPr>
          <a:xfrm>
            <a:off x="838199" y="681037"/>
            <a:ext cx="11096501" cy="1860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End of Press Release for</a:t>
            </a:r>
            <a:br>
              <a:rPr lang="en-US" sz="4800" spc="-5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</a:br>
            <a:r>
              <a:rPr lang="en-US" sz="4800" spc="-5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 October 2022 Consumer Price Index </a:t>
            </a:r>
            <a:endParaRPr lang="en-CA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7F6C23-7A40-42A4-8230-EB168C2258DB}"/>
              </a:ext>
            </a:extLst>
          </p:cNvPr>
          <p:cNvSpPr txBox="1">
            <a:spLocks/>
          </p:cNvSpPr>
          <p:nvPr/>
        </p:nvSpPr>
        <p:spPr>
          <a:xfrm>
            <a:off x="0" y="2942699"/>
            <a:ext cx="12191999" cy="3234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For enquiries, please contact: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>
                <a:latin typeface="Raleway" panose="020B0503030101060003" pitchFamily="34" charset="0"/>
                <a:ea typeface="Gill Sans" charset="0"/>
                <a:cs typeface="Gill Sans" charset="0"/>
                <a:hlinkClick r:id="rId3"/>
              </a:rPr>
              <a:t>https://statsghana.gov.gh/gssmain/fileUpload/Price%20Indices/CPI_Technical_Guide_v5_Published_14102020.pdf</a:t>
            </a:r>
            <a:endParaRPr lang="en-US" sz="3200" i="1"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Mr. John F.K. </a:t>
            </a:r>
            <a:r>
              <a:rPr lang="en-US" sz="3200" i="1" err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Agyaho</a:t>
            </a:r>
            <a:r>
              <a:rPr lang="en-US" sz="3200" i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 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(Head, Price Statistics, GSS)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john.agyaho@statsghana.gov.gh</a:t>
            </a:r>
          </a:p>
          <a:p>
            <a:endParaRPr lang="en-CA">
              <a:latin typeface="Raleway" panose="020B05030301010600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4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AEFC2FD-18C4-4E07-B081-D010A5EA50EB}"/>
              </a:ext>
            </a:extLst>
          </p:cNvPr>
          <p:cNvSpPr txBox="1"/>
          <p:nvPr/>
        </p:nvSpPr>
        <p:spPr>
          <a:xfrm>
            <a:off x="2705100" y="3429000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</a:p>
          <a:p>
            <a:pPr algn="ctr"/>
            <a:endParaRPr lang="en-US" sz="5400" b="1">
              <a:solidFill>
                <a:srgbClr val="FCD116"/>
              </a:solidFill>
              <a:latin typeface="AkkoW01-Regular" panose="020B0503060303060303" pitchFamily="34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3600" b="1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October 2022</a:t>
            </a:r>
            <a:br>
              <a:rPr lang="en-US" sz="3600" b="1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endParaRPr lang="en-GB" sz="3600">
              <a:solidFill>
                <a:srgbClr val="FCD116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7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E2375B-24CF-448E-8D00-543D32ED9E39}"/>
              </a:ext>
            </a:extLst>
          </p:cNvPr>
          <p:cNvSpPr txBox="1">
            <a:spLocks/>
          </p:cNvSpPr>
          <p:nvPr/>
        </p:nvSpPr>
        <p:spPr>
          <a:xfrm>
            <a:off x="0" y="180242"/>
            <a:ext cx="121919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6827" y="6326532"/>
            <a:ext cx="301488" cy="365125"/>
          </a:xfrm>
        </p:spPr>
        <p:txBody>
          <a:bodyPr/>
          <a:lstStyle/>
          <a:p>
            <a:fld id="{5A54F868-F828-472F-BCFA-81EF005179B6}" type="slidenum">
              <a:rPr lang="en-GB" sz="2800" smtClean="0">
                <a:solidFill>
                  <a:schemeClr val="bg1"/>
                </a:solidFill>
              </a:rPr>
              <a:t>1</a:t>
            </a:fld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5106E54-B1AF-1B48-80E5-D72DBEF83514}"/>
              </a:ext>
            </a:extLst>
          </p:cNvPr>
          <p:cNvSpPr txBox="1">
            <a:spLocks noChangeAspect="1"/>
          </p:cNvSpPr>
          <p:nvPr/>
        </p:nvSpPr>
        <p:spPr>
          <a:xfrm>
            <a:off x="268515" y="1085368"/>
            <a:ext cx="11654970" cy="4781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and Measurement of Consumer Price Index (CPI) and Rate of Inflation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and Rate of Inflation for October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 Divisions of Rate of Inflation for October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Disaggregation of Rate of Inflation for October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of CPI and Rate of Inflation for October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F2FABC4-F1AE-43B8-8B1D-F9A2F7BCAF0D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measures changes in the price of a fixed basket of goods and services purchased  by households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assumption is that the basket is purchased each month, hence as price changes each month, the total price of the basket will also change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rate of inflation is the relative change in CPI between periods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is reported year-on-year (annual inflation) and month-on-month (monthly inflation), and granulated to determine regional and commodity type and source of inflation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>
                <a:latin typeface="Raleway" panose="020B0503030101060003" pitchFamily="34" charset="0"/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097BDE-1657-4924-B66A-30509376C97D}"/>
              </a:ext>
            </a:extLst>
          </p:cNvPr>
          <p:cNvSpPr txBox="1">
            <a:spLocks/>
          </p:cNvSpPr>
          <p:nvPr/>
        </p:nvSpPr>
        <p:spPr>
          <a:xfrm>
            <a:off x="-16043" y="83748"/>
            <a:ext cx="1233637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(1/3)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0FFF335-E28D-4867-A4F6-85C7825B97E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2</a:t>
            </a:fld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570712"/>
            <a:ext cx="11654971" cy="5400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does not measure price levels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Century Gothic" panose="020B0502020202020204" pitchFamily="34" charset="0"/>
                <a:ea typeface="Gill Sans MT" panose="020B0502020104020203" pitchFamily="34" charset="77"/>
                <a:cs typeface="Gill Sans MT" panose="020B0502020104020203" pitchFamily="34" charset="77"/>
              </a:rPr>
              <a:t>The m</a:t>
            </a:r>
            <a:r>
              <a:rPr lang="en-GB">
                <a:effectLst/>
                <a:latin typeface="Century Gothic" panose="020B0502020202020204" pitchFamily="34" charset="0"/>
                <a:ea typeface="Gill Sans MT" panose="020B0502020104020203" pitchFamily="34" charset="77"/>
                <a:cs typeface="Gill Sans MT" panose="020B0502020104020203" pitchFamily="34" charset="77"/>
              </a:rPr>
              <a:t>easures of CPI and inflation are based on the </a:t>
            </a:r>
            <a:r>
              <a:rPr lang="en-GB" u="sng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Gill Sans MT" panose="020B0502020104020203" pitchFamily="34" charset="77"/>
                <a:cs typeface="Gill Sans MT" panose="020B0502020104020203" pitchFamily="34" charset="77"/>
                <a:hlinkClick r:id="rId3"/>
              </a:rPr>
              <a:t>Consumer Price Index Manual: Concepts and Methods</a:t>
            </a:r>
            <a:r>
              <a:rPr lang="en-GH">
                <a:effectLst/>
                <a:latin typeface="Century Gothic" panose="020B0502020202020204" pitchFamily="34" charset="0"/>
              </a:rPr>
              <a:t>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(market readings) are captured monthly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variables are prices, quantities and expenditure weights of items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reference year for the New Series is 2021 (</a:t>
            </a:r>
            <a:r>
              <a:rPr lang="en-GB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= 100</a:t>
            </a:r>
            <a:r>
              <a:rPr lang="en-GB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4" y="51664"/>
            <a:ext cx="12384504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(2/3)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3</a:t>
            </a:fld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5" y="45798"/>
            <a:ext cx="12368463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(3/3)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4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D94035F-89F2-2C41-9052-87C92D4E237F}"/>
              </a:ext>
            </a:extLst>
          </p:cNvPr>
          <p:cNvSpPr txBox="1">
            <a:spLocks/>
          </p:cNvSpPr>
          <p:nvPr/>
        </p:nvSpPr>
        <p:spPr>
          <a:xfrm>
            <a:off x="177029" y="577872"/>
            <a:ext cx="11837942" cy="541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for </a:t>
            </a:r>
            <a:r>
              <a:rPr lang="en-GB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47,877</a:t>
            </a: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 every month from 16 regions.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collection is done in </a:t>
            </a:r>
            <a:r>
              <a:rPr lang="en-GB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from about </a:t>
            </a:r>
            <a:r>
              <a:rPr lang="en-GB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8,337 </a:t>
            </a: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outlets.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are ordered in a hierarchy of 13 Divisions, 44 Groups, 98 Classes, 156 Subclasses and 307 Items.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>
                <a:latin typeface="Raleway" panose="020B0503030101060003" pitchFamily="34" charset="0"/>
              </a:rPr>
              <a:t>Every Item can only be part of one Subclass, and every Subclass can only be part of one Class, etc. </a:t>
            </a:r>
          </a:p>
        </p:txBody>
      </p:sp>
    </p:spTree>
    <p:extLst>
      <p:ext uri="{BB962C8B-B14F-4D97-AF65-F5344CB8AC3E}">
        <p14:creationId xmlns:p14="http://schemas.microsoft.com/office/powerpoint/2010/main" val="246339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96C1948-B6E3-4124-A40D-7CD426164284}"/>
              </a:ext>
            </a:extLst>
          </p:cNvPr>
          <p:cNvSpPr txBox="1">
            <a:spLocks/>
          </p:cNvSpPr>
          <p:nvPr/>
        </p:nvSpPr>
        <p:spPr>
          <a:xfrm>
            <a:off x="0" y="556710"/>
            <a:ext cx="6018315" cy="540258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for </a:t>
            </a:r>
            <a:r>
              <a:rPr lang="en-CA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2022 based on the new series </a:t>
            </a: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GB" sz="2400">
                <a:latin typeface="Raleway" panose="020B0503030101060003" pitchFamily="34" charset="0"/>
              </a:rPr>
              <a:t>144.4 relative to 102.9 for October 2021 using the linked series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sz="2400">
              <a:latin typeface="Raleway" panose="020B0503030101060003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Year-on-year inflation rate for </a:t>
            </a:r>
            <a:r>
              <a:rPr lang="en-CA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2022</a:t>
            </a: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40.4%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sz="24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in the month of </a:t>
            </a:r>
            <a:r>
              <a:rPr lang="en-CA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2022</a:t>
            </a: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general price level was 40.4% higher than </a:t>
            </a:r>
            <a:r>
              <a:rPr lang="en-CA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</a:t>
            </a: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CA" sz="24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inflation between September and October </a:t>
            </a:r>
            <a:r>
              <a:rPr lang="en-CA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was 2.7%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2DD09-FAC0-4177-BFF6-01F9E41269D3}"/>
              </a:ext>
            </a:extLst>
          </p:cNvPr>
          <p:cNvSpPr txBox="1">
            <a:spLocks/>
          </p:cNvSpPr>
          <p:nvPr/>
        </p:nvSpPr>
        <p:spPr>
          <a:xfrm>
            <a:off x="114300" y="60589"/>
            <a:ext cx="11952514" cy="496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Consumer Price Index and Rate of Inflation for Oct. 2022 </a:t>
            </a:r>
            <a:endParaRPr lang="en-US" altLang="en-US" sz="34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BA2A0BC-9F3D-4EC4-AADD-8F44CA5B94C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5</a:t>
            </a:fld>
            <a:endParaRPr lang="en-GB" sz="1600">
              <a:solidFill>
                <a:schemeClr val="bg1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6A9B84C-A445-957E-7424-1847B93B3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09534"/>
              </p:ext>
            </p:extLst>
          </p:nvPr>
        </p:nvGraphicFramePr>
        <p:xfrm>
          <a:off x="6524790" y="570979"/>
          <a:ext cx="5433537" cy="228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8765">
                  <a:extLst>
                    <a:ext uri="{9D8B030D-6E8A-4147-A177-3AD203B41FA5}">
                      <a16:colId xmlns:a16="http://schemas.microsoft.com/office/drawing/2014/main" val="522950016"/>
                    </a:ext>
                  </a:extLst>
                </a:gridCol>
                <a:gridCol w="1053919">
                  <a:extLst>
                    <a:ext uri="{9D8B030D-6E8A-4147-A177-3AD203B41FA5}">
                      <a16:colId xmlns:a16="http://schemas.microsoft.com/office/drawing/2014/main" val="1470632881"/>
                    </a:ext>
                  </a:extLst>
                </a:gridCol>
                <a:gridCol w="1370094">
                  <a:extLst>
                    <a:ext uri="{9D8B030D-6E8A-4147-A177-3AD203B41FA5}">
                      <a16:colId xmlns:a16="http://schemas.microsoft.com/office/drawing/2014/main" val="1675499476"/>
                    </a:ext>
                  </a:extLst>
                </a:gridCol>
                <a:gridCol w="1100759">
                  <a:extLst>
                    <a:ext uri="{9D8B030D-6E8A-4147-A177-3AD203B41FA5}">
                      <a16:colId xmlns:a16="http://schemas.microsoft.com/office/drawing/2014/main" val="2792580663"/>
                    </a:ext>
                  </a:extLst>
                </a:gridCol>
              </a:tblGrid>
              <a:tr h="350671">
                <a:tc rowSpan="2">
                  <a:txBody>
                    <a:bodyPr/>
                    <a:lstStyle/>
                    <a:p>
                      <a:r>
                        <a:rPr lang="en-GB" sz="2400">
                          <a:latin typeface="Raleway" panose="020B0503030101060003" pitchFamily="34" charset="0"/>
                        </a:rPr>
                        <a:t>Month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2400">
                          <a:latin typeface="Raleway" panose="020B0503030101060003" pitchFamily="34" charset="0"/>
                        </a:rPr>
                        <a:t>CPI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Raleway" panose="020B0503030101060003" pitchFamily="34" charset="0"/>
                        </a:rPr>
                        <a:t>Inflation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000">
                        <a:latin typeface="AkkoW01-Regular" panose="020B0503060303060303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8313"/>
                  </a:ext>
                </a:extLst>
              </a:tr>
              <a:tr h="3319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Raleway" panose="020B0503030101060003" pitchFamily="34" charset="0"/>
                        </a:rPr>
                        <a:t>Monthly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Raleway" panose="020B0503030101060003" pitchFamily="34" charset="0"/>
                        </a:rPr>
                        <a:t>Yearly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5610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latin typeface="Raleway" panose="020B0503030101060003" pitchFamily="34" charset="0"/>
                        </a:rPr>
                        <a:t>Oct 2021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latin typeface="Raleway" panose="020B0503030101060003" pitchFamily="34" charset="0"/>
                        </a:rPr>
                        <a:t>102.9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 sz="2400" b="0">
                        <a:latin typeface="Raleway" panose="020B05030301010600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>
                        <a:latin typeface="Raleway" panose="020B0503030101060003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648249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latin typeface="Raleway" panose="020B0503030101060003" pitchFamily="34" charset="0"/>
                        </a:rPr>
                        <a:t>Sept-2022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latin typeface="Raleway" panose="020B0503030101060003" pitchFamily="34" charset="0"/>
                        </a:rPr>
                        <a:t>140.6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2400" b="0">
                          <a:latin typeface="Raleway" panose="020B0503030101060003" pitchFamily="34" charset="0"/>
                        </a:rPr>
                        <a:t>2.0%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>
                          <a:latin typeface="Raleway" panose="020B0503030101060003" pitchFamily="34" charset="0"/>
                        </a:rPr>
                        <a:t>37.2%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>
                          <a:latin typeface="Raleway" panose="020B0503030101060003" pitchFamily="34" charset="0"/>
                        </a:rPr>
                        <a:t>Oct-2022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Raleway" panose="020B0503030101060003" pitchFamily="34" charset="0"/>
                        </a:rPr>
                        <a:t>144.4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Raleway" panose="020B0503030101060003" pitchFamily="34" charset="0"/>
                        </a:rPr>
                        <a:t>2.7%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>
                          <a:latin typeface="Raleway" panose="020B0503030101060003" pitchFamily="34" charset="0"/>
                        </a:rPr>
                        <a:t>40.4%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9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7CCD400-CF85-4715-82F2-B888E530D1D6}"/>
              </a:ext>
            </a:extLst>
          </p:cNvPr>
          <p:cNvSpPr txBox="1">
            <a:spLocks/>
          </p:cNvSpPr>
          <p:nvPr/>
        </p:nvSpPr>
        <p:spPr>
          <a:xfrm>
            <a:off x="0" y="83748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/>
                <a:ea typeface="Cambria"/>
              </a:rPr>
              <a:t>Disaggregation of October 2022 Rate of Inflation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316458" y="650549"/>
            <a:ext cx="11481110" cy="5295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inflation (0.437) was 43.7%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month’s Food inflation was 37.8%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Food inflation was 3.2%.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6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9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Non-food Inflation (0.563)  was 37.8%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month’s Non-Food inflation was 36.8%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Non-Food inflation was 2.3%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locally produced items was 39.1%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imported items was 43.7%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6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6</a:t>
            </a:fld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0" y="35622"/>
            <a:ext cx="12192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</a:t>
            </a:r>
            <a:r>
              <a:rPr lang="en-GB" altLang="en-US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ear-on-year inflation by Division (1/2)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87A6AC2-0264-4A0E-8A06-F2927E68192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7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70DBEB5-AB1C-98C5-5815-0D9980870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53943"/>
            <a:ext cx="11468100" cy="55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703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Shares of Inflation Across Divisions</a:t>
            </a:r>
            <a:endParaRPr lang="en-US" alt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8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39BC65E6-6795-0218-E1FC-49013CF04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438949"/>
            <a:ext cx="12192000" cy="56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640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2016A1DC-744E-3A4E-8492-F4996A814598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13E3AB0D-38F0-C646-95E4-7434AB5E39BF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018450C9-ECF0-0C4A-A6E7-6D73C2284719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1353</Words>
  <Application>Microsoft Macintosh PowerPoint</Application>
  <PresentationFormat>Widescreen</PresentationFormat>
  <Paragraphs>200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Century Gothic</vt:lpstr>
      <vt:lpstr>AkkoW01-Regular</vt:lpstr>
      <vt:lpstr>Tw Cen MT</vt:lpstr>
      <vt:lpstr>Raleway</vt:lpstr>
      <vt:lpstr>Calibri</vt:lpstr>
      <vt:lpstr>Crimson Text</vt:lpstr>
      <vt:lpstr>Wingdings</vt:lpstr>
      <vt:lpstr>Arial</vt:lpstr>
      <vt:lpstr>Calibri Light</vt:lpstr>
      <vt:lpstr>Kantoorthema</vt:lpstr>
      <vt:lpstr>Aangepast ontwerp</vt:lpstr>
      <vt:lpstr>Office Theme</vt:lpstr>
      <vt:lpstr>Worksheet</vt:lpstr>
      <vt:lpstr>PRESS 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Laurent Smeets</dc:creator>
  <cp:lastModifiedBy>Samuel Kobina Annim</cp:lastModifiedBy>
  <cp:revision>2</cp:revision>
  <cp:lastPrinted>2022-01-12T07:30:23Z</cp:lastPrinted>
  <dcterms:created xsi:type="dcterms:W3CDTF">2019-11-11T14:33:03Z</dcterms:created>
  <dcterms:modified xsi:type="dcterms:W3CDTF">2022-11-09T09:36:15Z</dcterms:modified>
</cp:coreProperties>
</file>